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274" r:id="rId3"/>
    <p:sldId id="268" r:id="rId4"/>
    <p:sldId id="267" r:id="rId5"/>
    <p:sldId id="272" r:id="rId6"/>
    <p:sldId id="261" r:id="rId7"/>
    <p:sldId id="271" r:id="rId8"/>
    <p:sldId id="265" r:id="rId9"/>
    <p:sldId id="270" r:id="rId10"/>
    <p:sldId id="276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704BF-BEA2-426F-916E-0580E66FE008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044E9-38B3-4938-A3F6-DA09024DB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A45342-E948-4434-9AC8-F01968331137}" type="slidenum">
              <a:rPr lang="ru-RU"/>
              <a:pPr/>
              <a:t>2</a:t>
            </a:fld>
            <a:endParaRPr lang="ru-RU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5D24F-12F2-4548-9CFF-D886F5CC6707}" type="slidenum">
              <a:rPr lang="ru-RU"/>
              <a:pPr/>
              <a:t>3</a:t>
            </a:fld>
            <a:endParaRPr lang="ru-RU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174CAB-0E0D-41E6-B3EC-F0EBB6199480}" type="slidenum">
              <a:rPr lang="ru-RU"/>
              <a:pPr/>
              <a:t>4</a:t>
            </a:fld>
            <a:endParaRPr lang="ru-RU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FDFF82-3961-4298-8C03-000EED74AE55}" type="slidenum">
              <a:rPr lang="ru-RU"/>
              <a:pPr/>
              <a:t>5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9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6DA4F4-DD82-49DF-88BD-00787DE42B44}" type="slidenum">
              <a:rPr lang="ru-RU"/>
              <a:pPr/>
              <a:t>7</a:t>
            </a:fld>
            <a:endParaRPr lang="ru-RU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9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8DFFB3-A220-4D2E-B0B0-085DF3718514}" type="slidenum">
              <a:rPr lang="ru-RU"/>
              <a:pPr/>
              <a:t>9</a:t>
            </a:fld>
            <a:endParaRPr lang="ru-R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DACEBF-4EC1-4DFE-A6CB-165B29EDC169}" type="slidenum">
              <a:rPr lang="ru-RU"/>
              <a:pPr/>
              <a:t>10</a:t>
            </a:fld>
            <a:endParaRPr lang="ru-RU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172B1-F789-44FF-A85B-5F9E99EDBEBD}" type="slidenum">
              <a:rPr lang="ru-RU"/>
              <a:pPr/>
              <a:t>11</a:t>
            </a:fld>
            <a:endParaRPr lang="ru-RU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7" y="428604"/>
            <a:ext cx="7564336" cy="449685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3300"/>
                </a:solidFill>
              </a:rPr>
              <a:t> Многообразие Паукообразных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886200"/>
            <a:ext cx="7088187" cy="19907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0000FF"/>
                </a:solidFill>
              </a:rPr>
              <a:t>Задачи: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rgbClr val="0000FF"/>
                </a:solidFill>
              </a:rPr>
              <a:t>Изучить </a:t>
            </a:r>
            <a:r>
              <a:rPr lang="ru-RU" dirty="0" smtClean="0">
                <a:solidFill>
                  <a:srgbClr val="0000FF"/>
                </a:solidFill>
              </a:rPr>
              <a:t>многообразие </a:t>
            </a:r>
            <a:r>
              <a:rPr lang="ru-RU" dirty="0">
                <a:solidFill>
                  <a:srgbClr val="0000FF"/>
                </a:solidFill>
              </a:rPr>
              <a:t>класса Паукообразные, </a:t>
            </a:r>
            <a:r>
              <a:rPr lang="ru-RU" dirty="0" smtClean="0">
                <a:solidFill>
                  <a:srgbClr val="0000FF"/>
                </a:solidFill>
              </a:rPr>
              <a:t>биологические </a:t>
            </a:r>
            <a:r>
              <a:rPr lang="ru-RU" dirty="0">
                <a:solidFill>
                  <a:srgbClr val="0000FF"/>
                </a:solidFill>
              </a:rPr>
              <a:t>особенности </a:t>
            </a:r>
            <a:r>
              <a:rPr lang="ru-RU" dirty="0" smtClean="0">
                <a:solidFill>
                  <a:srgbClr val="0000FF"/>
                </a:solidFill>
              </a:rPr>
              <a:t>паукообразных             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00FF"/>
                </a:solidFill>
              </a:rPr>
              <a:t>                            учитель биологии МБОУ СОШ № 16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00FF"/>
                </a:solidFill>
              </a:rPr>
              <a:t>                               </a:t>
            </a:r>
            <a:r>
              <a:rPr lang="ru-RU" dirty="0" err="1" smtClean="0">
                <a:solidFill>
                  <a:srgbClr val="0000FF"/>
                </a:solidFill>
              </a:rPr>
              <a:t>Касмынина</a:t>
            </a:r>
            <a:r>
              <a:rPr lang="ru-RU" dirty="0" smtClean="0">
                <a:solidFill>
                  <a:srgbClr val="0000FF"/>
                </a:solidFill>
              </a:rPr>
              <a:t> И. </a:t>
            </a:r>
            <a:r>
              <a:rPr lang="ru-RU" smtClean="0">
                <a:solidFill>
                  <a:srgbClr val="0000FF"/>
                </a:solidFill>
              </a:rPr>
              <a:t>А.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44463" y="115888"/>
            <a:ext cx="89646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ru-RU" sz="2400" i="1">
                <a:solidFill>
                  <a:srgbClr val="FF3300"/>
                </a:solidFill>
              </a:rPr>
              <a:t>Отряд Клещи (</a:t>
            </a:r>
            <a:r>
              <a:rPr lang="en-US" sz="2400" i="1">
                <a:solidFill>
                  <a:srgbClr val="FF3300"/>
                </a:solidFill>
              </a:rPr>
              <a:t>Acari</a:t>
            </a:r>
            <a:r>
              <a:rPr lang="ru-RU" sz="2400" i="1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995738" y="2060575"/>
            <a:ext cx="46815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/>
              <a:t>Пчелиный клещ — </a:t>
            </a:r>
            <a:r>
              <a:rPr lang="ru-RU" i="1">
                <a:solidFill>
                  <a:srgbClr val="0000FF"/>
                </a:solidFill>
              </a:rPr>
              <a:t>варроа</a:t>
            </a:r>
            <a:r>
              <a:rPr lang="ru-RU" i="1"/>
              <a:t>, </a:t>
            </a:r>
            <a:r>
              <a:rPr lang="ru-RU"/>
              <a:t>паразитируя на личинках, куколках и взрослых пчелах, приводит к их ослаблению и гибели. Приходится уничтожать целые пчелиные семьи, и даже пасеки.</a:t>
            </a: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>
            <a:lum bright="-18000" contrast="42000"/>
          </a:blip>
          <a:srcRect/>
          <a:stretch>
            <a:fillRect/>
          </a:stretch>
        </p:blipFill>
        <p:spPr bwMode="auto">
          <a:xfrm>
            <a:off x="539750" y="908050"/>
            <a:ext cx="2976563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44463" y="115888"/>
            <a:ext cx="89646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ru-RU" sz="2400" i="1" dirty="0">
                <a:solidFill>
                  <a:srgbClr val="FF3300"/>
                </a:solidFill>
              </a:rPr>
              <a:t>Отряд Клещи (</a:t>
            </a:r>
            <a:r>
              <a:rPr lang="en-US" sz="2400" i="1" dirty="0" err="1">
                <a:solidFill>
                  <a:srgbClr val="FF3300"/>
                </a:solidFill>
              </a:rPr>
              <a:t>Acari</a:t>
            </a:r>
            <a:r>
              <a:rPr lang="ru-RU" sz="2400" i="1" dirty="0" smtClean="0">
                <a:solidFill>
                  <a:srgbClr val="FF3300"/>
                </a:solidFill>
              </a:rPr>
              <a:t>)</a:t>
            </a:r>
          </a:p>
          <a:p>
            <a:pPr algn="ctr">
              <a:lnSpc>
                <a:spcPct val="80000"/>
              </a:lnSpc>
              <a:spcBef>
                <a:spcPct val="30000"/>
              </a:spcBef>
            </a:pPr>
            <a:endParaRPr lang="ru-RU" sz="2400" i="1" dirty="0" smtClean="0">
              <a:solidFill>
                <a:srgbClr val="FF3300"/>
              </a:solidFill>
            </a:endParaRPr>
          </a:p>
          <a:p>
            <a:pPr algn="ctr">
              <a:lnSpc>
                <a:spcPct val="80000"/>
              </a:lnSpc>
              <a:spcBef>
                <a:spcPct val="30000"/>
              </a:spcBef>
            </a:pPr>
            <a:endParaRPr lang="ru-RU" sz="2400" i="1" dirty="0">
              <a:solidFill>
                <a:srgbClr val="FF3300"/>
              </a:solidFill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28596" y="481013"/>
            <a:ext cx="8464579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Уже </a:t>
            </a:r>
            <a:r>
              <a:rPr lang="ru-RU" dirty="0"/>
              <a:t>в первый день температура больного повышается до 40 — 41 градуса, наступает паралич различных групп мышц, потеря сознания. Иногда смерть наступает уже через несколько дней, а если больной выживает, его здоровье полностью не восстанавливается.</a:t>
            </a:r>
          </a:p>
          <a:p>
            <a:r>
              <a:rPr lang="ru-RU" i="1" dirty="0">
                <a:solidFill>
                  <a:srgbClr val="0000FF"/>
                </a:solidFill>
              </a:rPr>
              <a:t>Зудневые</a:t>
            </a:r>
            <a:r>
              <a:rPr lang="ru-RU" dirty="0">
                <a:solidFill>
                  <a:srgbClr val="0000FF"/>
                </a:solidFill>
              </a:rPr>
              <a:t> клещи являются эндопаразитами</a:t>
            </a:r>
            <a:r>
              <a:rPr lang="ru-RU" dirty="0"/>
              <a:t> и живут в коже млекопитающих животных, а также человека. Размеры их невелики — 0,2-0,5 мм, они прогрызают в коже ходы, загрязняют их, вызывая заболевание </a:t>
            </a:r>
            <a:r>
              <a:rPr lang="ru-RU" i="1" dirty="0">
                <a:solidFill>
                  <a:srgbClr val="0000FF"/>
                </a:solidFill>
              </a:rPr>
              <a:t>чесотку</a:t>
            </a:r>
            <a:r>
              <a:rPr lang="ru-RU" i="1" dirty="0"/>
              <a:t>.</a:t>
            </a:r>
            <a:r>
              <a:rPr lang="ru-RU" dirty="0"/>
              <a:t> Заражение происходит при рукопожатии, через общую постель, одежду. Чесоточный зудень паразитирует на домашних животных и может перейти на человека от коз и лошадей.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95288" y="1341438"/>
            <a:ext cx="3240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Что обозначено на рисунках цифрами 1-21?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284538"/>
            <a:ext cx="7488237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44463" y="115888"/>
            <a:ext cx="89646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ru-RU" sz="2400" i="1" dirty="0" smtClean="0">
                <a:solidFill>
                  <a:srgbClr val="FF3300"/>
                </a:solidFill>
              </a:rPr>
              <a:t>Повторение</a:t>
            </a:r>
            <a:endParaRPr lang="ru-RU" sz="2400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lum bright="-6000" contrast="18000"/>
          </a:blip>
          <a:srcRect/>
          <a:stretch>
            <a:fillRect/>
          </a:stretch>
        </p:blipFill>
        <p:spPr bwMode="auto">
          <a:xfrm>
            <a:off x="468313" y="981075"/>
            <a:ext cx="8351837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44463" y="115888"/>
            <a:ext cx="89646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ru-RU" sz="2400" i="1">
                <a:solidFill>
                  <a:srgbClr val="FF3300"/>
                </a:solidFill>
              </a:rPr>
              <a:t>Отряд Пауки (Aranei)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44463" y="115888"/>
            <a:ext cx="89646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ru-RU" sz="2400" i="1">
                <a:solidFill>
                  <a:srgbClr val="FF3300"/>
                </a:solidFill>
              </a:rPr>
              <a:t>Отряд Пауки (Aranei) </a:t>
            </a:r>
          </a:p>
        </p:txBody>
      </p:sp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179388" y="836613"/>
            <a:ext cx="8685212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44463" y="115888"/>
            <a:ext cx="89646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ru-RU" sz="2400" i="1">
                <a:solidFill>
                  <a:srgbClr val="FF3300"/>
                </a:solidFill>
              </a:rPr>
              <a:t>Отряд Пауки (Aranei) 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214414" y="1639888"/>
            <a:ext cx="731839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FF"/>
                </a:solidFill>
              </a:rPr>
              <a:t>Многообразие</a:t>
            </a:r>
            <a:r>
              <a:rPr lang="ru-RU" i="1" dirty="0"/>
              <a:t>.</a:t>
            </a:r>
            <a:r>
              <a:rPr lang="ru-RU" dirty="0"/>
              <a:t> Из 1000 видов пауков Европы для человека опасен лишь один вид — </a:t>
            </a:r>
            <a:r>
              <a:rPr lang="ru-RU" i="1" dirty="0">
                <a:solidFill>
                  <a:srgbClr val="0000FF"/>
                </a:solidFill>
              </a:rPr>
              <a:t>тарантул</a:t>
            </a:r>
            <a:r>
              <a:rPr lang="ru-RU" dirty="0"/>
              <a:t>. Это крупный (3—4 см) паук, живущий в вертикальных норках, стенки и вход которых он оплетает паутиной. Его укус вызывает местное воспаление, как укус пчелы.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4870320273_82769e14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675" y="908720"/>
            <a:ext cx="767652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30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44463" y="115888"/>
            <a:ext cx="89646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ru-RU" sz="2400" i="1">
                <a:solidFill>
                  <a:srgbClr val="FF3300"/>
                </a:solidFill>
              </a:rPr>
              <a:t>Отряд Пауки (Aranei) 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4392613" y="658813"/>
            <a:ext cx="4427537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В Средней Азии, на Кавказе, в Казахстане и в Крыму обитает смертельно опасный для человека, крупного рогатого скота, лошадей и других животных паук — </a:t>
            </a:r>
            <a:r>
              <a:rPr lang="ru-RU" i="1">
                <a:solidFill>
                  <a:srgbClr val="0000FF"/>
                </a:solidFill>
              </a:rPr>
              <a:t>каракурт</a:t>
            </a:r>
            <a:r>
              <a:rPr lang="ru-RU"/>
              <a:t>. А вот овцы к яду каракурта совершенно невосприимчивы. В переводе с тюркского — каракурт — </a:t>
            </a:r>
            <a:r>
              <a:rPr lang="ru-RU">
                <a:solidFill>
                  <a:srgbClr val="0000FF"/>
                </a:solidFill>
              </a:rPr>
              <a:t>«</a:t>
            </a:r>
            <a:r>
              <a:rPr lang="ru-RU" i="1">
                <a:solidFill>
                  <a:srgbClr val="0000FF"/>
                </a:solidFill>
              </a:rPr>
              <a:t>черная</a:t>
            </a:r>
            <a:r>
              <a:rPr lang="ru-RU">
                <a:solidFill>
                  <a:srgbClr val="0000FF"/>
                </a:solidFill>
              </a:rPr>
              <a:t> </a:t>
            </a:r>
            <a:r>
              <a:rPr lang="ru-RU" i="1">
                <a:solidFill>
                  <a:srgbClr val="0000FF"/>
                </a:solidFill>
              </a:rPr>
              <a:t>смерть</a:t>
            </a:r>
            <a:r>
              <a:rPr lang="ru-RU">
                <a:solidFill>
                  <a:srgbClr val="0000FF"/>
                </a:solidFill>
              </a:rPr>
              <a:t>».</a:t>
            </a:r>
            <a:r>
              <a:rPr lang="ru-RU"/>
              <a:t> Яд каракурта в 15 раз сильнее яда гремучей змеи, укус вызывает тяжелое отравление и может привести к смертельному исходу. Но если укушенное место не позднее чем через две минуты, пока яд не успел всосаться в кровь, прижечь воспламеняющейся головкой спички, то яд разрушается.</a:t>
            </a:r>
            <a:endParaRPr lang="ru-RU" i="1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4575" y="658813"/>
            <a:ext cx="223202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5" y="2997200"/>
            <a:ext cx="4211638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Рабочий стол\л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84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44463" y="115888"/>
            <a:ext cx="89646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ru-RU" sz="2400" i="1">
                <a:solidFill>
                  <a:srgbClr val="FF3300"/>
                </a:solidFill>
              </a:rPr>
              <a:t>Отряд Клещи (</a:t>
            </a:r>
            <a:r>
              <a:rPr lang="en-US" sz="2400" i="1">
                <a:solidFill>
                  <a:srgbClr val="FF3300"/>
                </a:solidFill>
              </a:rPr>
              <a:t>Acari</a:t>
            </a:r>
            <a:r>
              <a:rPr lang="ru-RU" sz="2400" i="1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68313" y="692150"/>
            <a:ext cx="83518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i="1">
                <a:solidFill>
                  <a:srgbClr val="0000FF"/>
                </a:solidFill>
              </a:rPr>
              <a:t>Таежный</a:t>
            </a:r>
            <a:r>
              <a:rPr lang="ru-RU">
                <a:solidFill>
                  <a:srgbClr val="0000FF"/>
                </a:solidFill>
              </a:rPr>
              <a:t> </a:t>
            </a:r>
            <a:r>
              <a:rPr lang="ru-RU" i="1">
                <a:solidFill>
                  <a:srgbClr val="0000FF"/>
                </a:solidFill>
              </a:rPr>
              <a:t>клещ</a:t>
            </a:r>
            <a:r>
              <a:rPr lang="ru-RU">
                <a:solidFill>
                  <a:srgbClr val="0000FF"/>
                </a:solidFill>
              </a:rPr>
              <a:t>, </a:t>
            </a:r>
            <a:r>
              <a:rPr lang="ru-RU" i="1">
                <a:solidFill>
                  <a:srgbClr val="0000FF"/>
                </a:solidFill>
              </a:rPr>
              <a:t>собачий</a:t>
            </a:r>
            <a:r>
              <a:rPr lang="ru-RU">
                <a:solidFill>
                  <a:srgbClr val="0000FF"/>
                </a:solidFill>
              </a:rPr>
              <a:t> </a:t>
            </a:r>
            <a:r>
              <a:rPr lang="ru-RU" i="1">
                <a:solidFill>
                  <a:srgbClr val="0000FF"/>
                </a:solidFill>
              </a:rPr>
              <a:t>клещ</a:t>
            </a:r>
            <a:r>
              <a:rPr lang="ru-RU">
                <a:solidFill>
                  <a:srgbClr val="0000FF"/>
                </a:solidFill>
              </a:rPr>
              <a:t>, </a:t>
            </a:r>
            <a:r>
              <a:rPr lang="ru-RU" i="1">
                <a:solidFill>
                  <a:srgbClr val="0000FF"/>
                </a:solidFill>
              </a:rPr>
              <a:t>пастбищные</a:t>
            </a:r>
            <a:r>
              <a:rPr lang="ru-RU">
                <a:solidFill>
                  <a:srgbClr val="0000FF"/>
                </a:solidFill>
              </a:rPr>
              <a:t> </a:t>
            </a:r>
            <a:r>
              <a:rPr lang="ru-RU" i="1">
                <a:solidFill>
                  <a:srgbClr val="0000FF"/>
                </a:solidFill>
              </a:rPr>
              <a:t>клещи</a:t>
            </a:r>
            <a:r>
              <a:rPr lang="ru-RU"/>
              <a:t> являются переносчиками возбудителей заболеваний сельскохозяйственных животных: пироплазмоза млекопитающих, спирохетоза кур, гусей, уток. Клещи переносят возбудителей и таких заболеваний человека, как </a:t>
            </a:r>
            <a:r>
              <a:rPr lang="ru-RU" i="1">
                <a:solidFill>
                  <a:srgbClr val="FF3300"/>
                </a:solidFill>
              </a:rPr>
              <a:t>таежный энцефалит, клещевой тиф, туляремия</a:t>
            </a:r>
            <a:r>
              <a:rPr lang="ru-RU"/>
              <a:t> и др. Заболевания, возбудители которых передаются переносчиками, называются </a:t>
            </a:r>
            <a:r>
              <a:rPr lang="ru-RU" i="1">
                <a:solidFill>
                  <a:srgbClr val="FF3300"/>
                </a:solidFill>
              </a:rPr>
              <a:t>трансмиссивными</a:t>
            </a:r>
            <a:r>
              <a:rPr lang="ru-RU"/>
              <a:t>.</a:t>
            </a:r>
          </a:p>
        </p:txBody>
      </p:sp>
      <p:pic>
        <p:nvPicPr>
          <p:cNvPr id="5121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924175"/>
            <a:ext cx="76866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</TotalTime>
  <Words>411</Words>
  <Application>Microsoft Office PowerPoint</Application>
  <PresentationFormat>Экран (4:3)</PresentationFormat>
  <Paragraphs>35</Paragraphs>
  <Slides>11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 Многообразие Паукообразных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Каб 15</cp:lastModifiedBy>
  <cp:revision>9</cp:revision>
  <dcterms:modified xsi:type="dcterms:W3CDTF">2018-11-29T11:09:52Z</dcterms:modified>
</cp:coreProperties>
</file>